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07" r:id="rId2"/>
    <p:sldId id="308" r:id="rId3"/>
    <p:sldId id="271" r:id="rId4"/>
    <p:sldId id="273" r:id="rId5"/>
    <p:sldId id="274" r:id="rId6"/>
    <p:sldId id="272" r:id="rId7"/>
    <p:sldId id="275" r:id="rId8"/>
    <p:sldId id="277" r:id="rId9"/>
    <p:sldId id="278" r:id="rId10"/>
    <p:sldId id="279" r:id="rId11"/>
    <p:sldId id="280" r:id="rId12"/>
    <p:sldId id="281" r:id="rId13"/>
    <p:sldId id="295" r:id="rId14"/>
    <p:sldId id="282" r:id="rId15"/>
    <p:sldId id="309" r:id="rId16"/>
    <p:sldId id="283" r:id="rId17"/>
    <p:sldId id="284" r:id="rId18"/>
    <p:sldId id="310" r:id="rId19"/>
    <p:sldId id="287" r:id="rId20"/>
    <p:sldId id="286" r:id="rId21"/>
    <p:sldId id="285" r:id="rId22"/>
    <p:sldId id="288" r:id="rId23"/>
    <p:sldId id="311" r:id="rId24"/>
    <p:sldId id="289" r:id="rId25"/>
    <p:sldId id="290" r:id="rId26"/>
    <p:sldId id="291" r:id="rId27"/>
    <p:sldId id="312" r:id="rId28"/>
    <p:sldId id="292" r:id="rId29"/>
    <p:sldId id="30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F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86" autoAdjust="0"/>
    <p:restoredTop sz="86041" autoAdjust="0"/>
  </p:normalViewPr>
  <p:slideViewPr>
    <p:cSldViewPr snapToGrid="0">
      <p:cViewPr varScale="1">
        <p:scale>
          <a:sx n="98" d="100"/>
          <a:sy n="98" d="100"/>
        </p:scale>
        <p:origin x="123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0AA1C-0E52-4363-8693-38E718BACD8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9228B-866F-4A7C-96F1-B92B4EE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9228B-866F-4A7C-96F1-B92B4EE73A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01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1.3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Representations and Topologies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1.3.1 – Network</a:t>
            </a:r>
            <a:r>
              <a:rPr lang="en-US" baseline="0" dirty="0">
                <a:latin typeface="Arial" charset="0"/>
              </a:rPr>
              <a:t> Representations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76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9228B-866F-4A7C-96F1-B92B4EE73A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9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9228B-866F-4A7C-96F1-B92B4EE73A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5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 – Networking Today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1.4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Common Types of Networks</a:t>
            </a:r>
            <a:endParaRPr lang="en-GB" b="0" dirty="0"/>
          </a:p>
          <a:p>
            <a:r>
              <a:rPr lang="en-US" dirty="0"/>
              <a:t>1.4.4</a:t>
            </a:r>
            <a:r>
              <a:rPr lang="en-US" baseline="0" dirty="0"/>
              <a:t> </a:t>
            </a:r>
            <a:r>
              <a:rPr lang="en-US" dirty="0">
                <a:latin typeface="Arial" charset="0"/>
              </a:rPr>
              <a:t>– Intranets</a:t>
            </a:r>
            <a:r>
              <a:rPr lang="en-US" baseline="0" dirty="0">
                <a:latin typeface="Arial" charset="0"/>
              </a:rPr>
              <a:t> and Extranets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1.4.5 – Check Your Understanding – Common Types of Networks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4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7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6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7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6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06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43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0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0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5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9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0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35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3BF717-4DE9-4866-AD60-557E64B6FD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2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26.png"/><Relationship Id="rId4" Type="http://schemas.openxmlformats.org/officeDocument/2006/relationships/image" Target="../media/image27.jpeg"/><Relationship Id="rId9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A43A-3F5F-43E8-BEE5-3410751FE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AB873-690E-4A75-BC33-FCED2A0B4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 | Part 2 | CSE421 – Computer Networks</a:t>
            </a:r>
          </a:p>
          <a:p>
            <a:r>
              <a:rPr lang="en-US" dirty="0"/>
              <a:t>Department of Computer Science and Engineering</a:t>
            </a:r>
            <a:br>
              <a:rPr lang="en-US" dirty="0"/>
            </a:br>
            <a:r>
              <a:rPr lang="en-US" dirty="0"/>
              <a:t>School of Data &amp;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4885E-7D8C-4D12-A892-1DF776D71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33" y="217086"/>
            <a:ext cx="1639334" cy="15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09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C18E63DA-820F-4350-82F7-48CD693909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0766" y="1128385"/>
          <a:ext cx="8305800" cy="364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3" imgW="6876190" imgH="3019048" progId="Paint.Picture">
                  <p:embed/>
                </p:oleObj>
              </mc:Choice>
              <mc:Fallback>
                <p:oleObj name="Bitmap Image" r:id="rId3" imgW="6876190" imgH="3019048" progId="Paint.Picture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C18E63DA-820F-4350-82F7-48CD693909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766" y="1128385"/>
                        <a:ext cx="8305800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Table 53">
            <a:extLst>
              <a:ext uri="{FF2B5EF4-FFF2-40B4-BE49-F238E27FC236}">
                <a16:creationId xmlns:a16="http://schemas.microsoft.com/office/drawing/2014/main" id="{22C94804-B3BC-4BA1-8F2C-835760203953}"/>
              </a:ext>
            </a:extLst>
          </p:cNvPr>
          <p:cNvGraphicFramePr>
            <a:graphicFrameLocks noGrp="1"/>
          </p:cNvGraphicFramePr>
          <p:nvPr/>
        </p:nvGraphicFramePr>
        <p:xfrm>
          <a:off x="2429666" y="4874292"/>
          <a:ext cx="8128000" cy="1835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769558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06415664"/>
                    </a:ext>
                  </a:extLst>
                </a:gridCol>
              </a:tblGrid>
              <a:tr h="32299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End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Intermediary Devices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136233"/>
                  </a:ext>
                </a:extLst>
              </a:tr>
              <a:tr h="1470030">
                <a:tc>
                  <a:txBody>
                    <a:bodyPr/>
                    <a:lstStyle/>
                    <a:p>
                      <a:r>
                        <a:rPr lang="en-US" dirty="0"/>
                        <a:t>     Personal Computers              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Router                       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84425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Network Component - Devices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79A3A8-DA95-423D-8EE8-EB592B96928B}"/>
              </a:ext>
            </a:extLst>
          </p:cNvPr>
          <p:cNvSpPr/>
          <p:nvPr/>
        </p:nvSpPr>
        <p:spPr>
          <a:xfrm>
            <a:off x="5688106" y="2844053"/>
            <a:ext cx="490817" cy="4639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283857-9135-4AB7-9A60-FCC037A4D408}"/>
              </a:ext>
            </a:extLst>
          </p:cNvPr>
          <p:cNvSpPr/>
          <p:nvPr/>
        </p:nvSpPr>
        <p:spPr>
          <a:xfrm>
            <a:off x="6241533" y="2572872"/>
            <a:ext cx="490817" cy="4639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2C9F3A-8370-474A-B9D3-D518EB07C2BD}"/>
              </a:ext>
            </a:extLst>
          </p:cNvPr>
          <p:cNvSpPr/>
          <p:nvPr/>
        </p:nvSpPr>
        <p:spPr>
          <a:xfrm>
            <a:off x="6324600" y="3123035"/>
            <a:ext cx="490817" cy="4639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9DC9C9-3F99-40E6-A401-BB3B15E0EDB2}"/>
              </a:ext>
            </a:extLst>
          </p:cNvPr>
          <p:cNvSpPr/>
          <p:nvPr/>
        </p:nvSpPr>
        <p:spPr>
          <a:xfrm>
            <a:off x="6928525" y="2831730"/>
            <a:ext cx="490817" cy="4639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94CB94-A1D5-414A-AEF0-FD6B57C1B1BB}"/>
              </a:ext>
            </a:extLst>
          </p:cNvPr>
          <p:cNvSpPr/>
          <p:nvPr/>
        </p:nvSpPr>
        <p:spPr>
          <a:xfrm>
            <a:off x="4009882" y="2872074"/>
            <a:ext cx="683142" cy="583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4A9160-2D64-4C4F-AAE3-FB2BB9A1988C}"/>
              </a:ext>
            </a:extLst>
          </p:cNvPr>
          <p:cNvSpPr/>
          <p:nvPr/>
        </p:nvSpPr>
        <p:spPr>
          <a:xfrm>
            <a:off x="9430100" y="2809321"/>
            <a:ext cx="683142" cy="583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030862-86E5-4396-8E35-43D30DD58311}"/>
              </a:ext>
            </a:extLst>
          </p:cNvPr>
          <p:cNvSpPr/>
          <p:nvPr/>
        </p:nvSpPr>
        <p:spPr>
          <a:xfrm>
            <a:off x="4458797" y="2459807"/>
            <a:ext cx="683142" cy="58382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D87C144-1516-49A2-99F4-E17668B3AA13}"/>
              </a:ext>
            </a:extLst>
          </p:cNvPr>
          <p:cNvSpPr/>
          <p:nvPr/>
        </p:nvSpPr>
        <p:spPr>
          <a:xfrm>
            <a:off x="3577306" y="1831397"/>
            <a:ext cx="683142" cy="58382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4E5BFB-5D9A-487F-8396-9BB2E18F7B74}"/>
              </a:ext>
            </a:extLst>
          </p:cNvPr>
          <p:cNvSpPr/>
          <p:nvPr/>
        </p:nvSpPr>
        <p:spPr>
          <a:xfrm>
            <a:off x="3239936" y="3868164"/>
            <a:ext cx="1110187" cy="67021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A5DC49-B500-4425-A367-1EBBD30CC3F2}"/>
              </a:ext>
            </a:extLst>
          </p:cNvPr>
          <p:cNvSpPr/>
          <p:nvPr/>
        </p:nvSpPr>
        <p:spPr>
          <a:xfrm>
            <a:off x="8628886" y="3890271"/>
            <a:ext cx="1110187" cy="67021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3982E7-73F6-4FC4-93C8-581CF6FDE306}"/>
              </a:ext>
            </a:extLst>
          </p:cNvPr>
          <p:cNvSpPr/>
          <p:nvPr/>
        </p:nvSpPr>
        <p:spPr>
          <a:xfrm>
            <a:off x="8933623" y="1835976"/>
            <a:ext cx="683142" cy="58382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2335459-87A0-4B3E-814E-38BF1876D012}"/>
              </a:ext>
            </a:extLst>
          </p:cNvPr>
          <p:cNvSpPr/>
          <p:nvPr/>
        </p:nvSpPr>
        <p:spPr>
          <a:xfrm>
            <a:off x="9807853" y="2470442"/>
            <a:ext cx="683142" cy="58382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7A976CA-577B-4C59-90E3-847D598C81CC}"/>
              </a:ext>
            </a:extLst>
          </p:cNvPr>
          <p:cNvSpPr/>
          <p:nvPr/>
        </p:nvSpPr>
        <p:spPr>
          <a:xfrm>
            <a:off x="2635628" y="2260230"/>
            <a:ext cx="991221" cy="93074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F7B0394-A6EB-4DA0-B3D0-2F5283EC7F8A}"/>
              </a:ext>
            </a:extLst>
          </p:cNvPr>
          <p:cNvSpPr/>
          <p:nvPr/>
        </p:nvSpPr>
        <p:spPr>
          <a:xfrm>
            <a:off x="2593764" y="3166300"/>
            <a:ext cx="991221" cy="93074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6494B3-2F3C-4239-A7D3-3E3D76E481E1}"/>
              </a:ext>
            </a:extLst>
          </p:cNvPr>
          <p:cNvSpPr/>
          <p:nvPr/>
        </p:nvSpPr>
        <p:spPr>
          <a:xfrm>
            <a:off x="7973055" y="2131391"/>
            <a:ext cx="991221" cy="93074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EA47CB9-07D0-4A60-81F1-513DE09FB4AE}"/>
              </a:ext>
            </a:extLst>
          </p:cNvPr>
          <p:cNvSpPr/>
          <p:nvPr/>
        </p:nvSpPr>
        <p:spPr>
          <a:xfrm>
            <a:off x="7973054" y="3157493"/>
            <a:ext cx="991221" cy="93074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E6C4BC2-DECA-4B68-8B21-64AB509AC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764" y="5657552"/>
            <a:ext cx="925348" cy="9060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FCCA779-7B3A-467C-A9A0-A1E18A8FF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559" y="5635523"/>
            <a:ext cx="1272609" cy="61777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DF23571-3C9E-49A6-AEB3-09D453B2D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0431" y="5572424"/>
            <a:ext cx="895350" cy="10763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C5A676-6E6F-43BF-ADFC-6BDA5A144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7737" y="5611663"/>
            <a:ext cx="1076325" cy="7048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5FAA6C6-3D59-4D8F-B57B-3A37D3E08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4985" y="5707106"/>
            <a:ext cx="12001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24" grpId="0" animBg="1"/>
      <p:bldP spid="24" grpId="1" animBg="1"/>
      <p:bldP spid="25" grpId="0" animBg="1"/>
      <p:bldP spid="25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F92D006-B631-4AAA-8165-E84C5A5F36D4}"/>
              </a:ext>
            </a:extLst>
          </p:cNvPr>
          <p:cNvSpPr/>
          <p:nvPr/>
        </p:nvSpPr>
        <p:spPr>
          <a:xfrm>
            <a:off x="5622273" y="5104516"/>
            <a:ext cx="6305267" cy="117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1F9450-2CDE-4DDE-B36F-B6F35F88D385}"/>
              </a:ext>
            </a:extLst>
          </p:cNvPr>
          <p:cNvSpPr/>
          <p:nvPr/>
        </p:nvSpPr>
        <p:spPr>
          <a:xfrm>
            <a:off x="6161739" y="1506110"/>
            <a:ext cx="5432428" cy="3365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8A83D6-91F4-4909-9748-3D22BD0D24F7}"/>
              </a:ext>
            </a:extLst>
          </p:cNvPr>
          <p:cNvSpPr/>
          <p:nvPr/>
        </p:nvSpPr>
        <p:spPr>
          <a:xfrm>
            <a:off x="1822076" y="3557210"/>
            <a:ext cx="2870948" cy="2856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F84672-B1C4-432C-A9D0-D7709AA2D619}"/>
              </a:ext>
            </a:extLst>
          </p:cNvPr>
          <p:cNvSpPr/>
          <p:nvPr/>
        </p:nvSpPr>
        <p:spPr>
          <a:xfrm>
            <a:off x="1822076" y="1689236"/>
            <a:ext cx="3576918" cy="174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Network Component </a:t>
            </a:r>
            <a:r>
              <a:rPr lang="mr-IN" dirty="0"/>
              <a:t>–</a:t>
            </a:r>
            <a:r>
              <a:rPr lang="en-US" dirty="0"/>
              <a:t>Devices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pic>
        <p:nvPicPr>
          <p:cNvPr id="27" name="Picture 4" descr="rtr02.jpg">
            <a:extLst>
              <a:ext uri="{FF2B5EF4-FFF2-40B4-BE49-F238E27FC236}">
                <a16:creationId xmlns:a16="http://schemas.microsoft.com/office/drawing/2014/main" id="{D98B7404-81CA-4D4F-BD57-C5351DE46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21423" y="1792942"/>
            <a:ext cx="4953000" cy="1260475"/>
          </a:xfrm>
          <a:prstGeom prst="rect">
            <a:avLst/>
          </a:prstGeom>
          <a:noFill/>
        </p:spPr>
      </p:pic>
      <p:pic>
        <p:nvPicPr>
          <p:cNvPr id="28" name="Picture 31" descr="rtr04b.jpg">
            <a:extLst>
              <a:ext uri="{FF2B5EF4-FFF2-40B4-BE49-F238E27FC236}">
                <a16:creationId xmlns:a16="http://schemas.microsoft.com/office/drawing/2014/main" id="{C38EA3C2-F8FF-496E-AAB7-96940E4A03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1423" y="3053417"/>
            <a:ext cx="5181600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5" descr="wrl42.jpg">
            <a:extLst>
              <a:ext uri="{FF2B5EF4-FFF2-40B4-BE49-F238E27FC236}">
                <a16:creationId xmlns:a16="http://schemas.microsoft.com/office/drawing/2014/main" id="{6EA57A98-048F-45DA-85B2-5792E3AC91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13220" y="3921613"/>
            <a:ext cx="2667000" cy="242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" name="Object 8">
            <a:extLst>
              <a:ext uri="{FF2B5EF4-FFF2-40B4-BE49-F238E27FC236}">
                <a16:creationId xmlns:a16="http://schemas.microsoft.com/office/drawing/2014/main" id="{E6E07A70-E528-48AB-BF3C-A551230DB8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2759" y="1992406"/>
          <a:ext cx="34480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Bitmap Image" r:id="rId7" imgW="3448531" imgH="1371429" progId="Paint.Picture">
                  <p:embed/>
                </p:oleObj>
              </mc:Choice>
              <mc:Fallback>
                <p:oleObj name="Bitmap Image" r:id="rId7" imgW="3448531" imgH="1371429" progId="Paint.Picture">
                  <p:embed/>
                  <p:pic>
                    <p:nvPicPr>
                      <p:cNvPr id="30" name="Object 8">
                        <a:extLst>
                          <a:ext uri="{FF2B5EF4-FFF2-40B4-BE49-F238E27FC236}">
                            <a16:creationId xmlns:a16="http://schemas.microsoft.com/office/drawing/2014/main" id="{E6E07A70-E528-48AB-BF3C-A551230DB8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759" y="1992406"/>
                        <a:ext cx="344805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>
            <a:extLst>
              <a:ext uri="{FF2B5EF4-FFF2-40B4-BE49-F238E27FC236}">
                <a16:creationId xmlns:a16="http://schemas.microsoft.com/office/drawing/2014/main" id="{B3385CBB-3719-4028-A640-005E4D20C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5786" y="5416549"/>
          <a:ext cx="61817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Bitmap Image" r:id="rId9" imgW="5191850" imgH="628571" progId="Paint.Picture">
                  <p:embed/>
                </p:oleObj>
              </mc:Choice>
              <mc:Fallback>
                <p:oleObj name="Bitmap Image" r:id="rId9" imgW="5191850" imgH="628571" progId="Paint.Picture">
                  <p:embed/>
                  <p:pic>
                    <p:nvPicPr>
                      <p:cNvPr id="31" name="Object 9">
                        <a:extLst>
                          <a:ext uri="{FF2B5EF4-FFF2-40B4-BE49-F238E27FC236}">
                            <a16:creationId xmlns:a16="http://schemas.microsoft.com/office/drawing/2014/main" id="{B3385CBB-3719-4028-A640-005E4D20C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5786" y="5416549"/>
                        <a:ext cx="61817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CFD96F8-9984-4CEA-B58F-22B092229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88237"/>
            <a:ext cx="10018713" cy="4724400"/>
          </a:xfrm>
        </p:spPr>
        <p:txBody>
          <a:bodyPr anchor="t">
            <a:normAutofit/>
          </a:bodyPr>
          <a:lstStyle/>
          <a:p>
            <a:pPr fontAlgn="base"/>
            <a:r>
              <a:rPr lang="en-US" sz="2800" b="1" dirty="0">
                <a:solidFill>
                  <a:srgbClr val="FF0000"/>
                </a:solidFill>
              </a:rPr>
              <a:t>Examples of Intermediary Devices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49CCA-2ABF-465B-BB17-F44000ACC392}"/>
              </a:ext>
            </a:extLst>
          </p:cNvPr>
          <p:cNvSpPr txBox="1"/>
          <p:nvPr/>
        </p:nvSpPr>
        <p:spPr>
          <a:xfrm>
            <a:off x="1902759" y="168923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AB8FDA-4C34-4CDE-B8CF-CA01B37D9815}"/>
              </a:ext>
            </a:extLst>
          </p:cNvPr>
          <p:cNvSpPr txBox="1"/>
          <p:nvPr/>
        </p:nvSpPr>
        <p:spPr>
          <a:xfrm>
            <a:off x="1913220" y="3557210"/>
            <a:ext cx="175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Wireless Router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33EFE-E393-4DA2-B8AD-782B279A7E73}"/>
              </a:ext>
            </a:extLst>
          </p:cNvPr>
          <p:cNvSpPr txBox="1"/>
          <p:nvPr/>
        </p:nvSpPr>
        <p:spPr>
          <a:xfrm>
            <a:off x="6321423" y="1506111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Router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EDAB6E-AB25-4269-8AAF-DDF63281A081}"/>
              </a:ext>
            </a:extLst>
          </p:cNvPr>
          <p:cNvSpPr txBox="1"/>
          <p:nvPr/>
        </p:nvSpPr>
        <p:spPr>
          <a:xfrm>
            <a:off x="5618106" y="511936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02293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Software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6" y="1090271"/>
            <a:ext cx="9851561" cy="2301084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Services : 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Provides information in response to a request.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For example </a:t>
            </a:r>
            <a:r>
              <a:rPr lang="en-US" sz="2800" b="1" dirty="0">
                <a:solidFill>
                  <a:srgbClr val="008000"/>
                </a:solidFill>
              </a:rPr>
              <a:t>e-mail hosting services </a:t>
            </a:r>
            <a:r>
              <a:rPr lang="en-US" sz="2800" dirty="0"/>
              <a:t>and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web hosting services.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53" y="3067035"/>
            <a:ext cx="5116123" cy="31786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645" y="2960404"/>
            <a:ext cx="3631620" cy="16887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660" y="4674384"/>
            <a:ext cx="2911488" cy="218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Software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5BA215-2352-49F7-AF0D-7977D2DFBE46}"/>
              </a:ext>
            </a:extLst>
          </p:cNvPr>
          <p:cNvSpPr txBox="1">
            <a:spLocks/>
          </p:cNvSpPr>
          <p:nvPr/>
        </p:nvSpPr>
        <p:spPr>
          <a:xfrm>
            <a:off x="1405757" y="923391"/>
            <a:ext cx="10298563" cy="3921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Processes 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Provide the functionality that directs and moves the messages through the network.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Processes are less obvious to us but are critical to the operation of networks.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178" y="2888750"/>
            <a:ext cx="7763604" cy="361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6467CA-BD09-471B-A3A9-34654500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9553"/>
            <a:ext cx="9851561" cy="4661648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/>
              <a:t>The channel over which a message travels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Media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5E16C8A-A53E-4D94-B33E-513752227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8206" y="2226163"/>
            <a:ext cx="5553528" cy="33649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80629" y="2204671"/>
          <a:ext cx="5042846" cy="345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913">
                <a:tc>
                  <a:txBody>
                    <a:bodyPr/>
                    <a:lstStyle/>
                    <a:p>
                      <a:r>
                        <a:rPr lang="en-US" sz="2400" dirty="0"/>
                        <a:t>Media Types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425">
                <a:tc>
                  <a:txBody>
                    <a:bodyPr/>
                    <a:lstStyle/>
                    <a:p>
                      <a:r>
                        <a:rPr lang="en-US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Metal wires within cables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electrical impulses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305">
                <a:tc>
                  <a:txBody>
                    <a:bodyPr/>
                    <a:lstStyle/>
                    <a:p>
                      <a:r>
                        <a:rPr lang="en-US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Glass or plastic fibers within cables (fiber-optic cable)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pulses of light.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829">
                <a:tc>
                  <a:txBody>
                    <a:bodyPr/>
                    <a:lstStyle/>
                    <a:p>
                      <a:r>
                        <a:rPr lang="en-US" sz="19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Wireless transmission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modulation of specific frequencies of electromagnetic waves.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81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235561" y="209505"/>
            <a:ext cx="10018713" cy="563043"/>
          </a:xfrm>
        </p:spPr>
        <p:txBody>
          <a:bodyPr>
            <a:normAutofit fontScale="90000"/>
          </a:bodyPr>
          <a:lstStyle/>
          <a:p>
            <a:br>
              <a:rPr lang="en-US" altLang="en-US" dirty="0"/>
            </a:br>
            <a:r>
              <a:rPr lang="en-US" altLang="en-US" dirty="0"/>
              <a:t>Network Representations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243747" y="1492721"/>
            <a:ext cx="4791701" cy="48971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z="2600" dirty="0"/>
              <a:t>Network diagrams, often called </a:t>
            </a:r>
            <a:r>
              <a:rPr lang="en-US" altLang="en-US" sz="2600" b="1" dirty="0">
                <a:solidFill>
                  <a:srgbClr val="FF6600"/>
                </a:solidFill>
              </a:rPr>
              <a:t>topology </a:t>
            </a:r>
            <a:r>
              <a:rPr lang="en-US" altLang="en-US" sz="2600" dirty="0"/>
              <a:t>diagrams, use symbols to represent devices within the network.</a:t>
            </a:r>
          </a:p>
          <a:p>
            <a:pPr marL="0" indent="0">
              <a:buNone/>
            </a:pPr>
            <a:r>
              <a:rPr lang="en-US" altLang="en-US" sz="2600" dirty="0"/>
              <a:t>Important terms to know include:</a:t>
            </a:r>
            <a:endParaRPr lang="en-CA" altLang="en-US" sz="2600" dirty="0"/>
          </a:p>
          <a:p>
            <a:pPr lvl="2"/>
            <a:r>
              <a:rPr lang="en-CA" altLang="en-US" sz="2600" dirty="0"/>
              <a:t>Network Interface Card (NIC)</a:t>
            </a:r>
          </a:p>
          <a:p>
            <a:pPr lvl="2"/>
            <a:r>
              <a:rPr lang="en-CA" altLang="en-US" sz="2600" dirty="0"/>
              <a:t>Physical Port</a:t>
            </a:r>
          </a:p>
          <a:p>
            <a:pPr lvl="2"/>
            <a:r>
              <a:rPr lang="en-CA" altLang="en-US" sz="2600" dirty="0"/>
              <a:t>Interface</a:t>
            </a:r>
          </a:p>
          <a:p>
            <a:pPr marL="349241" lvl="2" indent="0">
              <a:buNone/>
            </a:pPr>
            <a:endParaRPr lang="en-US" sz="2600" b="1" dirty="0"/>
          </a:p>
          <a:p>
            <a:pPr marL="349241" lvl="2" indent="0">
              <a:buNone/>
            </a:pPr>
            <a:r>
              <a:rPr lang="en-US" sz="2600" b="1" dirty="0"/>
              <a:t>Note</a:t>
            </a:r>
            <a:r>
              <a:rPr lang="en-US" sz="2600" dirty="0"/>
              <a:t>: Often, the terms port and interface are used interchangeably</a:t>
            </a:r>
            <a:endParaRPr lang="en-CA" altLang="en-US" sz="2200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909" y="1403085"/>
            <a:ext cx="6089248" cy="430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7230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Message – Data Representation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9553"/>
            <a:ext cx="10018713" cy="4661648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/>
              <a:t>Information today comes in different forms such as 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text, numbers, images, audio, and video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138E09C-C7C3-46A4-9057-0CA87A9CD291}"/>
              </a:ext>
            </a:extLst>
          </p:cNvPr>
          <p:cNvGraphicFramePr>
            <a:graphicFrameLocks noGrp="1"/>
          </p:cNvGraphicFramePr>
          <p:nvPr/>
        </p:nvGraphicFramePr>
        <p:xfrm>
          <a:off x="2330390" y="2742048"/>
          <a:ext cx="7619591" cy="313717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260606">
                  <a:extLst>
                    <a:ext uri="{9D8B030D-6E8A-4147-A177-3AD203B41FA5}">
                      <a16:colId xmlns:a16="http://schemas.microsoft.com/office/drawing/2014/main" val="1988378490"/>
                    </a:ext>
                  </a:extLst>
                </a:gridCol>
                <a:gridCol w="4358985">
                  <a:extLst>
                    <a:ext uri="{9D8B030D-6E8A-4147-A177-3AD203B41FA5}">
                      <a16:colId xmlns:a16="http://schemas.microsoft.com/office/drawing/2014/main" val="4095946696"/>
                    </a:ext>
                  </a:extLst>
                </a:gridCol>
              </a:tblGrid>
              <a:tr h="5228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of Data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009310"/>
                  </a:ext>
                </a:extLst>
              </a:tr>
              <a:tr h="5228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Alphanumeric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ASCII, Unicode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391733"/>
                  </a:ext>
                </a:extLst>
              </a:tr>
              <a:tr h="5228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JPEG, GIF, PCX, PNG, TIFF, BMP,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280836"/>
                  </a:ext>
                </a:extLst>
              </a:tr>
              <a:tr h="5228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Motion picture/Video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MKV, AVI, MP4, MPEG-4,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734909"/>
                  </a:ext>
                </a:extLst>
              </a:tr>
              <a:tr h="5228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WAV, AU, MP3,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37742"/>
                  </a:ext>
                </a:extLst>
              </a:tr>
              <a:tr h="5228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Outline graphics/fonts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PDF, PS, AI, PostScript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33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14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Data Representation - Text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54" y="1129553"/>
            <a:ext cx="8588404" cy="4661648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en-US" dirty="0"/>
              <a:t>Different sets of bit patterns are designed to represent text symbols. Each set is called a code.</a:t>
            </a:r>
          </a:p>
          <a:p>
            <a:pPr lvl="1">
              <a:lnSpc>
                <a:spcPct val="80000"/>
              </a:lnSpc>
            </a:pPr>
            <a:r>
              <a:rPr lang="en-US" sz="2400" b="1" dirty="0">
                <a:solidFill>
                  <a:srgbClr val="FF6600"/>
                </a:solidFill>
              </a:rPr>
              <a:t>ASCII 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American Standard Code for Information Interchange: 7-bit code/char, 1 bit for parity. 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Constitutes the first 127 characters in Unicode and known as basic Latin.</a:t>
            </a:r>
          </a:p>
        </p:txBody>
      </p:sp>
      <p:pic>
        <p:nvPicPr>
          <p:cNvPr id="6" name="Picture 3" descr="fig4-17 mod2">
            <a:extLst>
              <a:ext uri="{FF2B5EF4-FFF2-40B4-BE49-F238E27FC236}">
                <a16:creationId xmlns:a16="http://schemas.microsoft.com/office/drawing/2014/main" id="{1B8A40EA-C4A5-4E27-B648-314142A8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02711" y="1153633"/>
            <a:ext cx="2389289" cy="287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5C3599C-44EB-4CC5-A98C-07C018B15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0543" y="3254611"/>
            <a:ext cx="6249374" cy="3539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294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Data Representation - Text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129553"/>
            <a:ext cx="9329748" cy="4661648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6600"/>
                </a:solidFill>
              </a:rPr>
              <a:t>Unicode:</a:t>
            </a:r>
            <a:r>
              <a:rPr lang="en-US" sz="2800" dirty="0">
                <a:solidFill>
                  <a:srgbClr val="FF6600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dirty="0"/>
              <a:t>16 bit codes to represent a symbol.</a:t>
            </a:r>
          </a:p>
          <a:p>
            <a:pPr>
              <a:lnSpc>
                <a:spcPct val="80000"/>
              </a:lnSpc>
            </a:pPr>
            <a:r>
              <a:rPr lang="en-US" dirty="0"/>
              <a:t>More characters  can be represented.</a:t>
            </a:r>
          </a:p>
          <a:p>
            <a:pPr>
              <a:lnSpc>
                <a:spcPct val="80000"/>
              </a:lnSpc>
            </a:pPr>
            <a:r>
              <a:rPr lang="en-US" dirty="0"/>
              <a:t>But takes up twice the space. 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486" y="3156116"/>
            <a:ext cx="8160759" cy="31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2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Data Representation - Numbers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9553"/>
            <a:ext cx="10018713" cy="4661648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6600"/>
                </a:solidFill>
              </a:rPr>
              <a:t>Numbers 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Directly converted in to binary which is base 2.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The number 1853 in base 2 is really </a:t>
            </a:r>
          </a:p>
        </p:txBody>
      </p:sp>
      <p:pic>
        <p:nvPicPr>
          <p:cNvPr id="5122" name="Picture 2" descr="Computer Terminology - Binary">
            <a:extLst>
              <a:ext uri="{FF2B5EF4-FFF2-40B4-BE49-F238E27FC236}">
                <a16:creationId xmlns:a16="http://schemas.microsoft.com/office/drawing/2014/main" id="{22A2E7F6-B20A-4BF2-A174-1A83996E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67" y="2589630"/>
            <a:ext cx="5569966" cy="393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649ED5-5A26-434C-9A1A-2083425CADA4}"/>
              </a:ext>
            </a:extLst>
          </p:cNvPr>
          <p:cNvSpPr txBox="1"/>
          <p:nvPr/>
        </p:nvSpPr>
        <p:spPr>
          <a:xfrm>
            <a:off x="8575426" y="222955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E7503F-20CE-4DB4-A2C8-D00290C9211F}"/>
              </a:ext>
            </a:extLst>
          </p:cNvPr>
          <p:cNvCxnSpPr>
            <a:stCxn id="3" idx="2"/>
          </p:cNvCxnSpPr>
          <p:nvPr/>
        </p:nvCxnSpPr>
        <p:spPr>
          <a:xfrm>
            <a:off x="8894584" y="2598887"/>
            <a:ext cx="0" cy="25268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2064F0-C459-456D-A5D8-466D16206FDB}"/>
              </a:ext>
            </a:extLst>
          </p:cNvPr>
          <p:cNvSpPr txBox="1"/>
          <p:nvPr/>
        </p:nvSpPr>
        <p:spPr>
          <a:xfrm>
            <a:off x="2407754" y="3021735"/>
            <a:ext cx="205814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All the numbers are in power of two!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F790AB-6010-4F94-A912-BD34196C4A97}"/>
              </a:ext>
            </a:extLst>
          </p:cNvPr>
          <p:cNvCxnSpPr>
            <a:stCxn id="10" idx="3"/>
          </p:cNvCxnSpPr>
          <p:nvPr/>
        </p:nvCxnSpPr>
        <p:spPr>
          <a:xfrm flipV="1">
            <a:off x="4465898" y="2959252"/>
            <a:ext cx="548369" cy="6626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23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42" y="286113"/>
            <a:ext cx="10018713" cy="741405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ECF4-947C-4F2E-AA60-71B83FF42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05813"/>
            <a:ext cx="10018713" cy="4285387"/>
          </a:xfrm>
        </p:spPr>
        <p:txBody>
          <a:bodyPr anchor="t"/>
          <a:lstStyle/>
          <a:p>
            <a:r>
              <a:rPr lang="en-US" sz="4000" dirty="0"/>
              <a:t>Components of network</a:t>
            </a:r>
          </a:p>
          <a:p>
            <a:endParaRPr lang="en-US" sz="4000" dirty="0"/>
          </a:p>
          <a:p>
            <a:r>
              <a:rPr lang="en-US" sz="4000" dirty="0"/>
              <a:t>Data representation</a:t>
            </a:r>
          </a:p>
          <a:p>
            <a:endParaRPr lang="en-US" sz="4000" dirty="0"/>
          </a:p>
          <a:p>
            <a:r>
              <a:rPr lang="en-US" sz="4000" dirty="0"/>
              <a:t>Types of network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Data Representation - Images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9553"/>
            <a:ext cx="10018713" cy="4661648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6600"/>
                </a:solidFill>
              </a:rPr>
              <a:t>Images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Also represented by bit patterns.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digital image is made up of small units called pixels. Each pixel is assigned a bit pattern whose size depends on the nature of the image.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Color images uses RGB or YCM methods.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32" y="3002232"/>
            <a:ext cx="7350470" cy="1600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46" y="4800003"/>
            <a:ext cx="3880302" cy="1940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269" y="4690573"/>
            <a:ext cx="3517900" cy="1981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04438" y="5781473"/>
            <a:ext cx="875285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en-US" sz="2800" b="1" dirty="0">
                <a:solidFill>
                  <a:srgbClr val="0000FF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1408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Data Representation </a:t>
            </a:r>
            <a:r>
              <a:rPr lang="mr-IN" dirty="0"/>
              <a:t>–</a:t>
            </a:r>
            <a:r>
              <a:rPr lang="en-US" dirty="0"/>
              <a:t> Audio &amp; Video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129553"/>
            <a:ext cx="5022454" cy="1842793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6600"/>
                </a:solidFill>
              </a:rPr>
              <a:t>Audio</a:t>
            </a:r>
          </a:p>
          <a:p>
            <a:pPr>
              <a:lnSpc>
                <a:spcPct val="80000"/>
              </a:lnSpc>
            </a:pPr>
            <a:r>
              <a:rPr lang="en-US" dirty="0"/>
              <a:t>Continuous, not discrete</a:t>
            </a:r>
          </a:p>
          <a:p>
            <a:pPr>
              <a:lnSpc>
                <a:spcPct val="80000"/>
              </a:lnSpc>
            </a:pPr>
            <a:r>
              <a:rPr lang="en-US" dirty="0"/>
              <a:t>Converted to digital or analog signal.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35" y="3271943"/>
            <a:ext cx="4896944" cy="27120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 txBox="1">
            <a:spLocks/>
          </p:cNvSpPr>
          <p:nvPr/>
        </p:nvSpPr>
        <p:spPr>
          <a:xfrm>
            <a:off x="6506965" y="1242671"/>
            <a:ext cx="5022454" cy="184279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6600"/>
                </a:solidFill>
              </a:rPr>
              <a:t>Video</a:t>
            </a:r>
          </a:p>
          <a:p>
            <a:pPr>
              <a:lnSpc>
                <a:spcPct val="80000"/>
              </a:lnSpc>
            </a:pPr>
            <a:r>
              <a:rPr lang="en-US" dirty="0"/>
              <a:t>Collection of frames(images) projected in sequence dynamically.</a:t>
            </a:r>
          </a:p>
          <a:p>
            <a:pPr>
              <a:lnSpc>
                <a:spcPct val="80000"/>
              </a:lnSpc>
            </a:pPr>
            <a:r>
              <a:rPr lang="en-US" dirty="0"/>
              <a:t>Each image is converted to a bit pattern and stored.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08" y="3317669"/>
            <a:ext cx="5535198" cy="245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8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Rules - Protocols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9553"/>
            <a:ext cx="10018713" cy="4661648"/>
          </a:xfrm>
        </p:spPr>
        <p:txBody>
          <a:bodyPr anchor="t"/>
          <a:lstStyle/>
          <a:p>
            <a:pPr>
              <a:lnSpc>
                <a:spcPct val="80000"/>
              </a:lnSpc>
            </a:pPr>
            <a:r>
              <a:rPr lang="en-US" sz="2800" dirty="0"/>
              <a:t>A set of predetermined rules that govern communication.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Defines: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What is communicated??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How it is communicated??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When it is communicated??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65568DF-27A5-4ADB-8822-B06C40770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7495" y="3490809"/>
            <a:ext cx="5586568" cy="33671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019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Types of Network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9553"/>
            <a:ext cx="10018713" cy="2851034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6600"/>
                </a:solidFill>
              </a:rPr>
              <a:t>PAN </a:t>
            </a:r>
            <a:r>
              <a:rPr lang="en-US" b="1" dirty="0"/>
              <a:t>– E.g. Bluetooth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network that connects computers, peripherals and other devices within a personal operating space.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Typical coverage within 10 meters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6600"/>
                </a:solidFill>
              </a:rPr>
              <a:t>LAN</a:t>
            </a:r>
            <a:r>
              <a:rPr lang="en-US" b="1" dirty="0"/>
              <a:t> – E.g. Ethernet, Wireless LANs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Connects computers, peripherals and other devices within a building (e.g. office, home) or in a limited area.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Typical coverage 50 to 300 meters.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40" y="4171147"/>
            <a:ext cx="3244365" cy="2436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921" y="3553393"/>
            <a:ext cx="4343584" cy="29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5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Types of Network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90270"/>
            <a:ext cx="10018713" cy="3047445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6600"/>
                </a:solidFill>
              </a:rPr>
              <a:t>MAN </a:t>
            </a:r>
            <a:r>
              <a:rPr lang="en-US" b="1" dirty="0"/>
              <a:t>– E.g. Wi-Max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Is a city wide network.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coverage limitation is not strict, but real implementation may have range of up to 50 km in urban, suburban, or rural area. </a:t>
            </a:r>
          </a:p>
          <a:p>
            <a:pPr>
              <a:lnSpc>
                <a:spcPct val="80000"/>
              </a:lnSpc>
            </a:pPr>
            <a:r>
              <a:rPr lang="en-US" sz="2800" b="1" dirty="0">
                <a:solidFill>
                  <a:srgbClr val="FF6600"/>
                </a:solidFill>
              </a:rPr>
              <a:t>WAN</a:t>
            </a:r>
            <a:r>
              <a:rPr lang="en-US" b="1" dirty="0"/>
              <a:t> – E.g. PSTN, Cellular Networks (GSM </a:t>
            </a:r>
            <a:r>
              <a:rPr lang="en-US" b="1" dirty="0" err="1"/>
              <a:t>etc</a:t>
            </a:r>
            <a:r>
              <a:rPr lang="en-US" b="1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network that spans larger geographical area.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LANs separated by geographic distance are connected by a Wide Area Network (WAN).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072" y="3788079"/>
            <a:ext cx="4177061" cy="2978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09" y="3921177"/>
            <a:ext cx="4633065" cy="26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3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Types of Network – Can you identify?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pic>
        <p:nvPicPr>
          <p:cNvPr id="7" name="Picture 1" descr="PAN">
            <a:extLst>
              <a:ext uri="{FF2B5EF4-FFF2-40B4-BE49-F238E27FC236}">
                <a16:creationId xmlns:a16="http://schemas.microsoft.com/office/drawing/2014/main" id="{BC3D71A5-8A15-42BC-AA03-48579A491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817" y="4362823"/>
            <a:ext cx="2466341" cy="1644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LAN">
            <a:extLst>
              <a:ext uri="{FF2B5EF4-FFF2-40B4-BE49-F238E27FC236}">
                <a16:creationId xmlns:a16="http://schemas.microsoft.com/office/drawing/2014/main" id="{EC73106A-1282-4FEA-9EF3-8E4A918D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4864" y="2216708"/>
            <a:ext cx="2292858" cy="4240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MAN">
            <a:extLst>
              <a:ext uri="{FF2B5EF4-FFF2-40B4-BE49-F238E27FC236}">
                <a16:creationId xmlns:a16="http://schemas.microsoft.com/office/drawing/2014/main" id="{321AF52E-7FD0-4D44-B70B-1877063A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1098" y="3396969"/>
            <a:ext cx="3142826" cy="306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WAN">
            <a:extLst>
              <a:ext uri="{FF2B5EF4-FFF2-40B4-BE49-F238E27FC236}">
                <a16:creationId xmlns:a16="http://schemas.microsoft.com/office/drawing/2014/main" id="{E1AE5F05-4BDE-405D-A23A-C3D2ED229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82934" y="1981573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9A8885-0487-4B0B-ADF2-2ADB7770DA58}"/>
              </a:ext>
            </a:extLst>
          </p:cNvPr>
          <p:cNvSpPr txBox="1"/>
          <p:nvPr/>
        </p:nvSpPr>
        <p:spPr>
          <a:xfrm>
            <a:off x="1672214" y="1087756"/>
            <a:ext cx="993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6B98CC-51AA-475E-900A-07DD200AC678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2169081" y="1610976"/>
            <a:ext cx="104478" cy="3705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BCA22-D8BD-41FE-9EE5-80B6AF0A14FC}"/>
              </a:ext>
            </a:extLst>
          </p:cNvPr>
          <p:cNvSpPr txBox="1"/>
          <p:nvPr/>
        </p:nvSpPr>
        <p:spPr>
          <a:xfrm>
            <a:off x="1175347" y="5015986"/>
            <a:ext cx="869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89DDA-5CF4-459A-8766-68B795281D32}"/>
              </a:ext>
            </a:extLst>
          </p:cNvPr>
          <p:cNvSpPr txBox="1"/>
          <p:nvPr/>
        </p:nvSpPr>
        <p:spPr>
          <a:xfrm>
            <a:off x="4658923" y="3711746"/>
            <a:ext cx="993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D9C3F-C141-4101-A6C4-A055A73BDCA8}"/>
              </a:ext>
            </a:extLst>
          </p:cNvPr>
          <p:cNvSpPr txBox="1"/>
          <p:nvPr/>
        </p:nvSpPr>
        <p:spPr>
          <a:xfrm>
            <a:off x="9830115" y="1141206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BEC503-8E13-4531-B849-50789E0CF557}"/>
              </a:ext>
            </a:extLst>
          </p:cNvPr>
          <p:cNvCxnSpPr>
            <a:stCxn id="17" idx="3"/>
            <a:endCxn id="7" idx="1"/>
          </p:cNvCxnSpPr>
          <p:nvPr/>
        </p:nvCxnSpPr>
        <p:spPr>
          <a:xfrm flipV="1">
            <a:off x="2045265" y="5184937"/>
            <a:ext cx="558552" cy="9265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F52AA-78F8-4EA6-8958-022A41C749A2}"/>
              </a:ext>
            </a:extLst>
          </p:cNvPr>
          <p:cNvCxnSpPr>
            <a:cxnSpLocks/>
          </p:cNvCxnSpPr>
          <p:nvPr/>
        </p:nvCxnSpPr>
        <p:spPr>
          <a:xfrm>
            <a:off x="5504894" y="4175702"/>
            <a:ext cx="814626" cy="27437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FD225D-9657-4F4E-A675-913906B25668}"/>
              </a:ext>
            </a:extLst>
          </p:cNvPr>
          <p:cNvCxnSpPr>
            <a:stCxn id="19" idx="2"/>
            <a:endCxn id="9" idx="0"/>
          </p:cNvCxnSpPr>
          <p:nvPr/>
        </p:nvCxnSpPr>
        <p:spPr>
          <a:xfrm flipH="1">
            <a:off x="9981293" y="1664426"/>
            <a:ext cx="285801" cy="55228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Internet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9552"/>
            <a:ext cx="10018713" cy="5047727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The </a:t>
            </a:r>
            <a:r>
              <a:rPr lang="en-US" sz="3200" b="1" dirty="0">
                <a:solidFill>
                  <a:srgbClr val="FF6600"/>
                </a:solidFill>
              </a:rPr>
              <a:t>Internet</a:t>
            </a:r>
            <a:r>
              <a:rPr lang="en-US" dirty="0"/>
              <a:t> is defined as a global mesh of interconnected networks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What do you think </a:t>
            </a:r>
            <a:r>
              <a:rPr lang="en-US" b="1" dirty="0"/>
              <a:t>Intranet</a:t>
            </a:r>
            <a:r>
              <a:rPr lang="en-US" dirty="0"/>
              <a:t> 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140DF-59EC-4D76-A709-8ECAECB7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6853" y="1612106"/>
            <a:ext cx="4873625" cy="3633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889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405758" y="0"/>
            <a:ext cx="10018713" cy="1322497"/>
          </a:xfrm>
        </p:spPr>
        <p:txBody>
          <a:bodyPr/>
          <a:lstStyle/>
          <a:p>
            <a:r>
              <a:rPr lang="en-US" altLang="en-US" dirty="0"/>
              <a:t>Intranets and Extranets</a:t>
            </a: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34" y="1186328"/>
            <a:ext cx="5620743" cy="558001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48653" y="1204651"/>
            <a:ext cx="4302389" cy="5551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altLang="en-US" dirty="0"/>
              <a:t>An </a:t>
            </a:r>
            <a:r>
              <a:rPr lang="en-CA" altLang="en-US" sz="2800" b="1" dirty="0">
                <a:solidFill>
                  <a:srgbClr val="FF6600"/>
                </a:solidFill>
              </a:rPr>
              <a:t>intranet</a:t>
            </a:r>
            <a:r>
              <a:rPr lang="en-CA" altLang="en-US" dirty="0"/>
              <a:t> is a private collection of LANs and WANs internal to an organization</a:t>
            </a:r>
          </a:p>
          <a:p>
            <a:pPr marL="0" indent="0">
              <a:buNone/>
            </a:pPr>
            <a:r>
              <a:rPr lang="en-CA" altLang="en-US" b="1" dirty="0">
                <a:solidFill>
                  <a:srgbClr val="FF6600"/>
                </a:solidFill>
              </a:rPr>
              <a:t>Extranet</a:t>
            </a:r>
            <a:r>
              <a:rPr lang="en-CA" altLang="en-US" dirty="0"/>
              <a:t> is used to provide secure access to their network for individuals who work for a different organization that need access to their data on their network.</a:t>
            </a:r>
            <a:endParaRPr lang="en-CA" altLang="en-US" sz="2800" dirty="0"/>
          </a:p>
          <a:p>
            <a:pPr lvl="1"/>
            <a:endParaRPr lang="en-CA" altLang="en-US" sz="2400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91236459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Internet (Continued)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B9F41C1-F3E6-4D57-A84C-006869123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3599" y="1312831"/>
            <a:ext cx="9802136" cy="50003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690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654702"/>
            <a:ext cx="8574622" cy="33415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For Queries be present in the live sessions.</a:t>
            </a:r>
            <a:br>
              <a:rPr lang="en-US" dirty="0"/>
            </a:br>
            <a:r>
              <a:rPr lang="en-US" dirty="0"/>
              <a:t>Or post your queries in the discussion 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83173"/>
            <a:ext cx="6987645" cy="1388534"/>
          </a:xfrm>
        </p:spPr>
        <p:txBody>
          <a:bodyPr/>
          <a:lstStyle/>
          <a:p>
            <a:r>
              <a:rPr lang="en-US" sz="3600" b="1" dirty="0">
                <a:solidFill>
                  <a:srgbClr val="FF6600"/>
                </a:solidFill>
              </a:rPr>
              <a:t>Thank you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7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So, what’s the purpose of </a:t>
            </a:r>
            <a:r>
              <a:rPr lang="en-US" b="1" dirty="0"/>
              <a:t>networks?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CDDED-CDE9-45C7-8B17-E633506FC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0846" y="1874928"/>
            <a:ext cx="7483970" cy="47375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FBC1B4-AD83-476C-A201-D2A9CEE2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66801"/>
            <a:ext cx="10018713" cy="47244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Communications!</a:t>
            </a:r>
          </a:p>
        </p:txBody>
      </p:sp>
    </p:spTree>
    <p:extLst>
      <p:ext uri="{BB962C8B-B14F-4D97-AF65-F5344CB8AC3E}">
        <p14:creationId xmlns:p14="http://schemas.microsoft.com/office/powerpoint/2010/main" val="77336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Elements of Communication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364CA14-DCAD-497D-B398-79474284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2235" y="2001371"/>
            <a:ext cx="370522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B0A779E6-FA23-4A1A-9EEE-AC2C97FA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9435" y="2382371"/>
            <a:ext cx="3571875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2931A-E53B-4346-A401-61AB6179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3235" y="1620371"/>
            <a:ext cx="1303338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D5285-9053-41C6-A8D6-C8DD3466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68035" y="2699871"/>
            <a:ext cx="533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31EA8E-BE11-44BC-B46B-94AA5ADB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25235" y="3068171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B08C70-48D1-4B34-A6EB-62A057E7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30235" y="3995271"/>
            <a:ext cx="533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43BA18-33B1-4273-A2C8-6A281B71E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96235" y="2610971"/>
            <a:ext cx="121920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7EE5A1-E205-430C-907B-DECEB728C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468899" y="1636055"/>
            <a:ext cx="1341438" cy="371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800EE6-42F9-4116-9909-C40D9A24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410635" y="1620371"/>
            <a:ext cx="142557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771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5.78035E-8 C 0.00416 0.00555 0.00868 0.00948 0.01267 0.01479 C 0.01579 0.02705 0.01163 0.01618 0.02048 0.02312 C 0.02795 0.0289 0.03611 0.04439 0.04444 0.04855 C 0.04895 0.05086 0.05399 0.05109 0.05868 0.05271 C 0.07257 0.0652 0.09045 0.06427 0.10625 0.06959 C 0.11267 0.07861 0.10538 0.07029 0.11892 0.07607 C 0.12083 0.07676 0.12204 0.0793 0.12378 0.08023 C 0.1342 0.08531 0.14791 0.08716 0.15868 0.08878 C 0.16875 0.0904 0.18888 0.09294 0.18888 0.09294 C 0.19149 0.0941 0.1967 0.09572 0.19826 0.09919 C 0.20607 0.11583 0.19635 0.10959 0.20625 0.11398 C 0.20711 0.11514 0.21163 0.12185 0.21267 0.12254 C 0.21406 0.1237 0.21736 0.12462 0.21736 0.12462 " pathEditMode="relative" ptsTypes="fffffffffffff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Elements of Communication - Example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6D262639-4E14-4630-BE24-FF1598E4E851}"/>
              </a:ext>
            </a:extLst>
          </p:cNvPr>
          <p:cNvSpPr txBox="1">
            <a:spLocks noChangeArrowheads="1"/>
          </p:cNvSpPr>
          <p:nvPr/>
        </p:nvSpPr>
        <p:spPr>
          <a:xfrm>
            <a:off x="2357717" y="5403476"/>
            <a:ext cx="8382000" cy="685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are the elements?</a:t>
            </a: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A50C5109-ED6A-4543-8B18-F771A7F39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0117" y="1974476"/>
            <a:ext cx="370522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E97C3701-1488-4580-A60F-3D368EDE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77317" y="2355476"/>
            <a:ext cx="3571875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F151C566-51DF-4B06-804F-0E1A6885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3517" y="4870076"/>
            <a:ext cx="9906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2E566352-FFB2-46FC-89A6-53F7D63F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53117" y="1288676"/>
            <a:ext cx="1371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E5A1B124-F268-4298-87E3-C597CEB1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0917" y="4946276"/>
            <a:ext cx="113347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507865A0-D5C5-4940-B838-3A403AA8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1117" y="3498476"/>
            <a:ext cx="9906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B07188BC-51C6-48EC-80A7-760AFC15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10917" y="4717676"/>
            <a:ext cx="113347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A039174F-03F6-4A7B-971D-6E596CE38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48917" y="2584076"/>
            <a:ext cx="1371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D55F88BE-D9AB-42C1-8736-D7277762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1517" y="2279276"/>
            <a:ext cx="12192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8DA62CA7-64B6-4102-8743-D1EFF714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44117" y="3879476"/>
            <a:ext cx="12192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49E2A249-86F9-47FC-ABB3-DBE4D0F24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148917" y="3422276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941F7D92-E40F-4823-AD1B-5DF8FBF50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357717" y="1593476"/>
            <a:ext cx="8763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51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Elements of Communication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66801"/>
            <a:ext cx="6449491" cy="5663532"/>
          </a:xfrm>
        </p:spPr>
        <p:txBody>
          <a:bodyPr anchor="t">
            <a:normAutofit/>
          </a:bodyPr>
          <a:lstStyle/>
          <a:p>
            <a:pPr fontAlgn="base"/>
            <a:r>
              <a:rPr lang="en-US" sz="2800" b="1" dirty="0"/>
              <a:t>Devices (Sender/Receiver) </a:t>
            </a:r>
            <a:endParaRPr lang="en-US" sz="2800" dirty="0"/>
          </a:p>
          <a:p>
            <a:pPr lvl="1" fontAlgn="base"/>
            <a:r>
              <a:rPr lang="en-US" sz="2400" dirty="0"/>
              <a:t>These are used to communicate with one another</a:t>
            </a:r>
          </a:p>
          <a:p>
            <a:pPr fontAlgn="base"/>
            <a:r>
              <a:rPr lang="en-US" sz="2800" b="1" dirty="0"/>
              <a:t>Medium</a:t>
            </a:r>
            <a:endParaRPr lang="en-US" sz="2800" dirty="0"/>
          </a:p>
          <a:p>
            <a:pPr lvl="1" fontAlgn="base"/>
            <a:r>
              <a:rPr lang="en-US" sz="2400" dirty="0"/>
              <a:t>This is how the devices are connected together</a:t>
            </a:r>
          </a:p>
          <a:p>
            <a:pPr fontAlgn="base"/>
            <a:r>
              <a:rPr lang="en-US" sz="2800" b="1" dirty="0"/>
              <a:t>Messages</a:t>
            </a:r>
            <a:endParaRPr lang="en-US" sz="2800" dirty="0"/>
          </a:p>
          <a:p>
            <a:pPr lvl="1" fontAlgn="base"/>
            <a:r>
              <a:rPr lang="en-US" sz="2400" dirty="0"/>
              <a:t>Information that travels over the medium</a:t>
            </a:r>
          </a:p>
          <a:p>
            <a:pPr fontAlgn="base"/>
            <a:r>
              <a:rPr lang="en-US" sz="2800" b="1" dirty="0">
                <a:solidFill>
                  <a:srgbClr val="FF0000"/>
                </a:solidFill>
              </a:rPr>
              <a:t>Rules</a:t>
            </a:r>
            <a:endParaRPr lang="en-US" sz="2800" dirty="0">
              <a:solidFill>
                <a:srgbClr val="FF0000"/>
              </a:solidFill>
            </a:endParaRPr>
          </a:p>
          <a:p>
            <a:pPr lvl="1" fontAlgn="base"/>
            <a:r>
              <a:rPr lang="en-US" sz="2400" dirty="0"/>
              <a:t>Governs how messages flow across network</a:t>
            </a:r>
          </a:p>
          <a:p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8350719" y="1988843"/>
            <a:ext cx="3648075" cy="2757488"/>
            <a:chOff x="6701117" y="2355476"/>
            <a:chExt cx="3648075" cy="2757488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E97C3701-1488-4580-A60F-3D368EDE5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77317" y="2355476"/>
              <a:ext cx="3571875" cy="2459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5">
              <a:extLst>
                <a:ext uri="{FF2B5EF4-FFF2-40B4-BE49-F238E27FC236}">
                  <a16:creationId xmlns:a16="http://schemas.microsoft.com/office/drawing/2014/main" id="{507865A0-D5C5-4940-B838-3A403AA87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01117" y="3498476"/>
              <a:ext cx="990600" cy="534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6">
              <a:extLst>
                <a:ext uri="{FF2B5EF4-FFF2-40B4-BE49-F238E27FC236}">
                  <a16:creationId xmlns:a16="http://schemas.microsoft.com/office/drawing/2014/main" id="{B07188BC-51C6-48EC-80A7-760AFC15A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910917" y="4717676"/>
              <a:ext cx="1133475" cy="395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7">
              <a:extLst>
                <a:ext uri="{FF2B5EF4-FFF2-40B4-BE49-F238E27FC236}">
                  <a16:creationId xmlns:a16="http://schemas.microsoft.com/office/drawing/2014/main" id="{A039174F-03F6-4A7B-971D-6E596CE380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148917" y="2584076"/>
              <a:ext cx="13716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9">
              <a:extLst>
                <a:ext uri="{FF2B5EF4-FFF2-40B4-BE49-F238E27FC236}">
                  <a16:creationId xmlns:a16="http://schemas.microsoft.com/office/drawing/2014/main" id="{8DA62CA7-64B6-4102-8743-D1EFF7141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844117" y="3879476"/>
              <a:ext cx="1219200" cy="41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49E2A249-86F9-47FC-ABB3-DBE4D0F24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847799" y="3317524"/>
              <a:ext cx="4572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Oval 11"/>
          <p:cNvSpPr/>
          <p:nvPr/>
        </p:nvSpPr>
        <p:spPr>
          <a:xfrm>
            <a:off x="8378932" y="1977199"/>
            <a:ext cx="1296116" cy="116536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678433" y="3386627"/>
            <a:ext cx="1296116" cy="116536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8403837">
            <a:off x="9320711" y="3706000"/>
            <a:ext cx="1071015" cy="281752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334654" y="2705737"/>
            <a:ext cx="767728" cy="75108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Elements of Communication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ED09ADA-B776-4D4E-B3BF-53CEEAE5D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0333" y="1137037"/>
            <a:ext cx="8837212" cy="56370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467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Network Elements/Components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66801"/>
            <a:ext cx="10018713" cy="4724400"/>
          </a:xfrm>
        </p:spPr>
        <p:txBody>
          <a:bodyPr anchor="t"/>
          <a:lstStyle/>
          <a:p>
            <a:r>
              <a:rPr lang="en-US" sz="2800" b="1" dirty="0">
                <a:solidFill>
                  <a:srgbClr val="FF0000"/>
                </a:solidFill>
              </a:rPr>
              <a:t>Network Devices</a:t>
            </a:r>
          </a:p>
          <a:p>
            <a:pPr lvl="1"/>
            <a:r>
              <a:rPr lang="en-US" sz="2400" dirty="0"/>
              <a:t>Hardware (Devices)</a:t>
            </a:r>
          </a:p>
          <a:p>
            <a:pPr lvl="1"/>
            <a:r>
              <a:rPr lang="en-US" sz="2400" dirty="0"/>
              <a:t>Software (Services and Processes)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7C7B1-8391-4887-9A17-F1127ABF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2464" y="2921684"/>
            <a:ext cx="7748588" cy="3367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338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CF97-63B2-439A-8DF7-06457F58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5395"/>
            <a:ext cx="10018713" cy="741405"/>
          </a:xfrm>
        </p:spPr>
        <p:txBody>
          <a:bodyPr/>
          <a:lstStyle/>
          <a:p>
            <a:r>
              <a:rPr lang="en-US" dirty="0"/>
              <a:t>Network Component - Devices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D481E-A3E6-421B-BAEC-0F5E8C1D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76" y="0"/>
            <a:ext cx="1162724" cy="10667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879F65-D0AD-4F61-B932-0351CE8B8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9553"/>
            <a:ext cx="10018713" cy="4661648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b="1" dirty="0"/>
              <a:t>Two types of devices:</a:t>
            </a:r>
          </a:p>
          <a:p>
            <a:pPr lvl="1">
              <a:lnSpc>
                <a:spcPct val="8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End Devices:</a:t>
            </a:r>
          </a:p>
          <a:p>
            <a:pPr lvl="2">
              <a:lnSpc>
                <a:spcPct val="80000"/>
              </a:lnSpc>
            </a:pPr>
            <a:r>
              <a:rPr lang="en-US" sz="2800" dirty="0"/>
              <a:t>Interface with human network &amp; communications network</a:t>
            </a:r>
          </a:p>
          <a:p>
            <a:pPr lvl="2">
              <a:lnSpc>
                <a:spcPct val="80000"/>
              </a:lnSpc>
            </a:pPr>
            <a:r>
              <a:rPr lang="en-US" sz="2800" dirty="0"/>
              <a:t>Data originates with an end device and arrives at an end device</a:t>
            </a:r>
          </a:p>
          <a:p>
            <a:pPr lvl="1">
              <a:lnSpc>
                <a:spcPct val="80000"/>
              </a:lnSpc>
            </a:pPr>
            <a:endParaRPr lang="en-US" sz="3200" b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Intermediary Devices:</a:t>
            </a:r>
          </a:p>
          <a:p>
            <a:pPr lvl="2">
              <a:lnSpc>
                <a:spcPct val="80000"/>
              </a:lnSpc>
            </a:pPr>
            <a:r>
              <a:rPr lang="en-US" sz="2800" dirty="0"/>
              <a:t>Provides connectivity between end devices. </a:t>
            </a:r>
          </a:p>
          <a:p>
            <a:pPr lvl="2">
              <a:lnSpc>
                <a:spcPct val="80000"/>
              </a:lnSpc>
            </a:pPr>
            <a:r>
              <a:rPr lang="en-US" sz="2800" dirty="0"/>
              <a:t>Manages data as it flows through the network</a:t>
            </a:r>
          </a:p>
        </p:txBody>
      </p:sp>
    </p:spTree>
    <p:extLst>
      <p:ext uri="{BB962C8B-B14F-4D97-AF65-F5344CB8AC3E}">
        <p14:creationId xmlns:p14="http://schemas.microsoft.com/office/powerpoint/2010/main" val="1041410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9351</TotalTime>
  <Words>943</Words>
  <Application>Microsoft Office PowerPoint</Application>
  <PresentationFormat>Widescreen</PresentationFormat>
  <Paragraphs>174</Paragraphs>
  <Slides>29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Corbel</vt:lpstr>
      <vt:lpstr>Parallax</vt:lpstr>
      <vt:lpstr>Bitmap Image</vt:lpstr>
      <vt:lpstr>Introduction</vt:lpstr>
      <vt:lpstr>Objectives</vt:lpstr>
      <vt:lpstr>So, what’s the purpose of networks?</vt:lpstr>
      <vt:lpstr>Elements of Communication</vt:lpstr>
      <vt:lpstr>Elements of Communication - Example</vt:lpstr>
      <vt:lpstr>Elements of Communication</vt:lpstr>
      <vt:lpstr>Elements of Communication</vt:lpstr>
      <vt:lpstr>Network Elements/Components</vt:lpstr>
      <vt:lpstr>Network Component - Devices</vt:lpstr>
      <vt:lpstr>Network Component - Devices</vt:lpstr>
      <vt:lpstr>Network Component –Devices</vt:lpstr>
      <vt:lpstr>Software</vt:lpstr>
      <vt:lpstr>Software</vt:lpstr>
      <vt:lpstr>Media</vt:lpstr>
      <vt:lpstr> Network Representations</vt:lpstr>
      <vt:lpstr>Message – Data Representation</vt:lpstr>
      <vt:lpstr>Data Representation - Text</vt:lpstr>
      <vt:lpstr>Data Representation - Text</vt:lpstr>
      <vt:lpstr>Data Representation - Numbers</vt:lpstr>
      <vt:lpstr>Data Representation - Images</vt:lpstr>
      <vt:lpstr>Data Representation – Audio &amp; Video</vt:lpstr>
      <vt:lpstr>Rules - Protocols</vt:lpstr>
      <vt:lpstr>Types of Network</vt:lpstr>
      <vt:lpstr>Types of Network</vt:lpstr>
      <vt:lpstr>Types of Network – Can you identify?</vt:lpstr>
      <vt:lpstr>Internet</vt:lpstr>
      <vt:lpstr>Intranets and Extranets</vt:lpstr>
      <vt:lpstr>Internet (Continued)</vt:lpstr>
      <vt:lpstr>For Queries be present in the live sessions. Or post your queries in the discussion 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Models &amp; Protocol Architectures</dc:title>
  <dc:creator>Arif Shakil</dc:creator>
  <cp:lastModifiedBy>Arif Shakil</cp:lastModifiedBy>
  <cp:revision>276</cp:revision>
  <dcterms:created xsi:type="dcterms:W3CDTF">2020-06-17T13:03:26Z</dcterms:created>
  <dcterms:modified xsi:type="dcterms:W3CDTF">2020-06-30T11:32:59Z</dcterms:modified>
</cp:coreProperties>
</file>